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00" r:id="rId2"/>
    <p:sldId id="286" r:id="rId3"/>
    <p:sldId id="256" r:id="rId4"/>
    <p:sldId id="259" r:id="rId5"/>
    <p:sldId id="260" r:id="rId6"/>
    <p:sldId id="307" r:id="rId7"/>
    <p:sldId id="304" r:id="rId8"/>
    <p:sldId id="262" r:id="rId9"/>
    <p:sldId id="305" r:id="rId10"/>
    <p:sldId id="306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302" r:id="rId25"/>
    <p:sldId id="276" r:id="rId26"/>
    <p:sldId id="277" r:id="rId27"/>
    <p:sldId id="301" r:id="rId28"/>
    <p:sldId id="278" r:id="rId29"/>
    <p:sldId id="303" r:id="rId30"/>
    <p:sldId id="279" r:id="rId31"/>
    <p:sldId id="281" r:id="rId32"/>
    <p:sldId id="282" r:id="rId33"/>
    <p:sldId id="283" r:id="rId34"/>
    <p:sldId id="284" r:id="rId35"/>
    <p:sldId id="261" r:id="rId36"/>
  </p:sldIdLst>
  <p:sldSz cx="18288000" cy="10287000"/>
  <p:notesSz cx="6858000" cy="9144000"/>
  <p:embeddedFontLst>
    <p:embeddedFont>
      <p:font typeface="Arimo Bold" panose="020B0604020202020204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Gagalin" panose="020B0604020202020204" charset="0"/>
      <p:regular r:id="rId42"/>
    </p:embeddedFont>
    <p:embeddedFont>
      <p:font typeface="Open Sans Bold" panose="020B0604020202020204" charset="0"/>
      <p:regular r:id="rId43"/>
    </p:embeddedFont>
    <p:embeddedFont>
      <p:font typeface="Open Sans Extra Bold" panose="020B0604020202020204" charset="0"/>
      <p:regular r:id="rId44"/>
    </p:embeddedFont>
    <p:embeddedFont>
      <p:font typeface="Open Sans Light Bold" panose="020B0604020202020204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328595-7A3C-4742-91EC-E07B7866FFFD}" v="81" dt="2023-07-01T02:12:12.3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5.svg"/><Relationship Id="rId4" Type="http://schemas.openxmlformats.org/officeDocument/2006/relationships/image" Target="cid:image004.png@01D95C12.C17EA710" TargetMode="External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2.png"/><Relationship Id="rId7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4.emf"/><Relationship Id="rId4" Type="http://schemas.openxmlformats.org/officeDocument/2006/relationships/image" Target="cid:image004.png@01D95C12.C17EA71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4.emf"/><Relationship Id="rId4" Type="http://schemas.openxmlformats.org/officeDocument/2006/relationships/image" Target="cid:image004.png@01D95C12.C17EA71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4.emf"/><Relationship Id="rId4" Type="http://schemas.openxmlformats.org/officeDocument/2006/relationships/image" Target="cid:image004.png@01D95C12.C17EA710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cid:image004.png@01D95C12.C17EA710" TargetMode="External"/><Relationship Id="rId5" Type="http://schemas.openxmlformats.org/officeDocument/2006/relationships/image" Target="../media/image2.png"/><Relationship Id="rId10" Type="http://schemas.openxmlformats.org/officeDocument/2006/relationships/image" Target="../media/image25.png"/><Relationship Id="rId4" Type="http://schemas.openxmlformats.org/officeDocument/2006/relationships/image" Target="../media/image1.png"/><Relationship Id="rId9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.png"/><Relationship Id="rId7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2.png"/><Relationship Id="rId7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4.emf"/><Relationship Id="rId4" Type="http://schemas.openxmlformats.org/officeDocument/2006/relationships/image" Target="cid:image004.png@01D95C12.C17EA710" TargetMode="External"/><Relationship Id="rId9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455D10C4-7795-FDAC-E523-2D0E63A6AD46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10" name="Imagem 9" descr="Desenho de bandeira&#10;&#10;Descrição gerada automaticamente">
              <a:extLst>
                <a:ext uri="{FF2B5EF4-FFF2-40B4-BE49-F238E27FC236}">
                  <a16:creationId xmlns:a16="http://schemas.microsoft.com/office/drawing/2014/main" id="{C28D03EB-E5F4-E8A5-EDE0-D86DEE8A1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A1335A35-64CA-94F7-FF26-B8DA490C2C4D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F221D0AF-B807-3502-317B-AA9604A0D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8703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F958B136-D550-97C0-4A8C-F74197F65857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6806AC66-4E15-84BD-B333-8AD0B1CD4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5B84284D-DC2C-6C31-1A97-2A9F0BEB0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B2E20A54-8811-2D1D-0A89-5A7397CF140E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45857FFA-39A6-6607-0F3E-B792BCCC8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9AAB332C-125E-0B33-C2D1-A2D512DE7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863" y="1628419"/>
            <a:ext cx="16694274" cy="76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82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4049431F-C64E-FEBC-1F57-FADFCC7742D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C7E14DFB-273C-2C38-242A-1FB6CCB9B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10" name="Imagem 9" descr="Desenho de bandeira&#10;&#10;Descrição gerada automaticamente">
              <a:extLst>
                <a:ext uri="{FF2B5EF4-FFF2-40B4-BE49-F238E27FC236}">
                  <a16:creationId xmlns:a16="http://schemas.microsoft.com/office/drawing/2014/main" id="{1835C1D7-87A6-E1C3-2A65-6E80C2870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E2B4ED25-CBAC-214B-9AB7-806ABDDCF252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09CAE173-4F38-45AD-5F89-3F827DF95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407479" y="5743257"/>
            <a:ext cx="4083939" cy="4114800"/>
          </a:xfrm>
          <a:custGeom>
            <a:avLst/>
            <a:gdLst/>
            <a:ahLst/>
            <a:cxnLst/>
            <a:rect l="l" t="t" r="r" b="b"/>
            <a:pathLst>
              <a:path w="4083939" h="4114800">
                <a:moveTo>
                  <a:pt x="0" y="0"/>
                </a:moveTo>
                <a:lnTo>
                  <a:pt x="4083939" y="0"/>
                </a:lnTo>
                <a:lnTo>
                  <a:pt x="40839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571286" y="3643642"/>
            <a:ext cx="7145428" cy="299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 Bold"/>
              </a:rPr>
              <a:t>Para a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construção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do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nosso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kart</a:t>
            </a: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inicialmente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nossa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equipe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precisará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de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 Bold"/>
              </a:rPr>
              <a:t>Quatro mil reais.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Arimo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B411396-3AC5-5993-C2E5-7464299A1D54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1F559FE-99BE-2D9F-7215-CA458D479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2E957552-88A9-15AB-531E-C23325EB3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04CFC4EE-60E6-5D46-2505-F76EC0D2AB27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AC2162A1-7D9D-B7BB-C056-17D003492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0" y="4244942"/>
            <a:ext cx="18288000" cy="1470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Gagalin"/>
              </a:rPr>
              <a:t>Sistema de </a:t>
            </a:r>
            <a:r>
              <a:rPr lang="en-US" sz="9200" dirty="0" err="1">
                <a:solidFill>
                  <a:srgbClr val="000000"/>
                </a:solidFill>
                <a:latin typeface="Gagalin"/>
              </a:rPr>
              <a:t>patrocínio</a:t>
            </a:r>
            <a:r>
              <a:rPr lang="en-US" sz="9200" dirty="0">
                <a:solidFill>
                  <a:srgbClr val="000000"/>
                </a:solidFill>
                <a:latin typeface="Gagalin"/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D5994EFD-03F7-7247-0525-BF4229B22D7F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6B89DDBF-5B55-7855-46E4-B20E59523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11" name="Imagem 10" descr="Desenho de bandeira&#10;&#10;Descrição gerada automaticamente">
              <a:extLst>
                <a:ext uri="{FF2B5EF4-FFF2-40B4-BE49-F238E27FC236}">
                  <a16:creationId xmlns:a16="http://schemas.microsoft.com/office/drawing/2014/main" id="{56BCADE7-E752-547E-D2D3-1D2A061DE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83B19E2-6CE1-D18F-D417-578C9B897A3C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DA2D84B6-A07D-B8F4-79EE-F7FBE179E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213554" y="5979004"/>
            <a:ext cx="5145162" cy="4114800"/>
          </a:xfrm>
          <a:custGeom>
            <a:avLst/>
            <a:gdLst/>
            <a:ahLst/>
            <a:cxnLst/>
            <a:rect l="l" t="t" r="r" b="b"/>
            <a:pathLst>
              <a:path w="5145162" h="4114800">
                <a:moveTo>
                  <a:pt x="0" y="0"/>
                </a:moveTo>
                <a:lnTo>
                  <a:pt x="5145162" y="0"/>
                </a:lnTo>
                <a:lnTo>
                  <a:pt x="51451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04870" y="1323619"/>
            <a:ext cx="4246041" cy="4114800"/>
          </a:xfrm>
          <a:custGeom>
            <a:avLst/>
            <a:gdLst/>
            <a:ahLst/>
            <a:cxnLst/>
            <a:rect l="l" t="t" r="r" b="b"/>
            <a:pathLst>
              <a:path w="4246041" h="4114800">
                <a:moveTo>
                  <a:pt x="0" y="0"/>
                </a:moveTo>
                <a:lnTo>
                  <a:pt x="4246042" y="0"/>
                </a:lnTo>
                <a:lnTo>
                  <a:pt x="42460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37090" y="363168"/>
            <a:ext cx="3775329" cy="4114800"/>
          </a:xfrm>
          <a:custGeom>
            <a:avLst/>
            <a:gdLst/>
            <a:ahLst/>
            <a:cxnLst/>
            <a:rect l="l" t="t" r="r" b="b"/>
            <a:pathLst>
              <a:path w="3775329" h="4114800">
                <a:moveTo>
                  <a:pt x="0" y="0"/>
                </a:moveTo>
                <a:lnTo>
                  <a:pt x="3775329" y="0"/>
                </a:lnTo>
                <a:lnTo>
                  <a:pt x="37753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144000" y="4991100"/>
            <a:ext cx="8930446" cy="486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O valor de contribuição do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 patrocinador definirá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onde o logo de sua empresa irá ficar: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Logo no kart (maior valor oferecido)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Capacete do piloto (valor intermediário)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Camiseta da equipe (valores menores)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Arimo Bold"/>
            </a:endParaRP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Arimo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05DF2813-3F81-0756-7611-DFB0E0F0B07E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23EF808-EE95-CD8D-BFFF-3061ADCA9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CA8A5CEA-8DB7-FE8F-A833-5D02CFC53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BC47EBDB-1476-2088-2448-D1871F43B46A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3C5283E-322D-1B09-07BC-FC34DABC0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0" y="4408106"/>
            <a:ext cx="18288000" cy="1470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Gagalin"/>
              </a:rPr>
              <a:t>CHASSI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FE43EA52-7067-EC3D-C6F6-EDE63EF52631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B7CCD7CD-EAE4-A5E6-BB4A-A0A44BDC7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A394B790-7A13-E8ED-4099-B462612CA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D1FC53E0-391E-0DDB-1B26-3CE5AA9B5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11" name="Freeform 2">
            <a:extLst>
              <a:ext uri="{FF2B5EF4-FFF2-40B4-BE49-F238E27FC236}">
                <a16:creationId xmlns:a16="http://schemas.microsoft.com/office/drawing/2014/main" id="{B1E8B6A1-0B88-7876-973C-CBB435F4301A}"/>
              </a:ext>
            </a:extLst>
          </p:cNvPr>
          <p:cNvSpPr/>
          <p:nvPr/>
        </p:nvSpPr>
        <p:spPr>
          <a:xfrm>
            <a:off x="353339" y="1213140"/>
            <a:ext cx="6352261" cy="8880663"/>
          </a:xfrm>
          <a:custGeom>
            <a:avLst/>
            <a:gdLst/>
            <a:ahLst/>
            <a:cxnLst/>
            <a:rect l="l" t="t" r="r" b="b"/>
            <a:pathLst>
              <a:path w="5209261" h="7048472">
                <a:moveTo>
                  <a:pt x="0" y="0"/>
                </a:moveTo>
                <a:lnTo>
                  <a:pt x="5209262" y="0"/>
                </a:lnTo>
                <a:lnTo>
                  <a:pt x="5209262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13" name="Imagem 12" descr="Diagrama, Esquemático">
            <a:extLst>
              <a:ext uri="{FF2B5EF4-FFF2-40B4-BE49-F238E27FC236}">
                <a16:creationId xmlns:a16="http://schemas.microsoft.com/office/drawing/2014/main" id="{8D0DCE9E-2AF0-6A4C-2D14-DF740ED78F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903" y="1246123"/>
            <a:ext cx="7475504" cy="3363977"/>
          </a:xfrm>
          <a:prstGeom prst="rect">
            <a:avLst/>
          </a:prstGeom>
        </p:spPr>
      </p:pic>
      <p:pic>
        <p:nvPicPr>
          <p:cNvPr id="15" name="Imagem 14" descr="Lousa branca com texto preto sobre fundo branco">
            <a:extLst>
              <a:ext uri="{FF2B5EF4-FFF2-40B4-BE49-F238E27FC236}">
                <a16:creationId xmlns:a16="http://schemas.microsoft.com/office/drawing/2014/main" id="{BC0878AD-D1EB-ACA5-9205-F11BAC9CB7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780" y="6438900"/>
            <a:ext cx="7475504" cy="336397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B77296B2-8F1D-C1AC-8D90-702D4E31721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1A77A5D-9F47-686A-915B-4DD8345FF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DF2BD4E4-11BA-6D57-7745-0CD2917B1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FB112A9E-C4D8-44C9-475C-A3BC3E25E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3" name="Freeform 3"/>
          <p:cNvSpPr/>
          <p:nvPr/>
        </p:nvSpPr>
        <p:spPr>
          <a:xfrm>
            <a:off x="11323543" y="1866900"/>
            <a:ext cx="6597727" cy="8226904"/>
          </a:xfrm>
          <a:custGeom>
            <a:avLst/>
            <a:gdLst/>
            <a:ahLst/>
            <a:cxnLst/>
            <a:rect l="l" t="t" r="r" b="b"/>
            <a:pathLst>
              <a:path w="4950450" h="7048472">
                <a:moveTo>
                  <a:pt x="0" y="0"/>
                </a:moveTo>
                <a:lnTo>
                  <a:pt x="4950450" y="0"/>
                </a:lnTo>
                <a:lnTo>
                  <a:pt x="4950450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2031229" y="-254800"/>
            <a:ext cx="7048473" cy="10377471"/>
          </a:xfrm>
          <a:custGeom>
            <a:avLst/>
            <a:gdLst/>
            <a:ahLst/>
            <a:cxnLst/>
            <a:rect l="l" t="t" r="r" b="b"/>
            <a:pathLst>
              <a:path w="4955957" h="7048472">
                <a:moveTo>
                  <a:pt x="0" y="0"/>
                </a:moveTo>
                <a:lnTo>
                  <a:pt x="4955957" y="0"/>
                </a:lnTo>
                <a:lnTo>
                  <a:pt x="4955957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845CE34D-866F-9824-E136-B47B89F5D04A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96A445-542D-505E-0CCD-AB88F73C9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5" name="Imagem 4" descr="Desenho de bandeira&#10;&#10;Descrição gerada automaticamente">
              <a:extLst>
                <a:ext uri="{FF2B5EF4-FFF2-40B4-BE49-F238E27FC236}">
                  <a16:creationId xmlns:a16="http://schemas.microsoft.com/office/drawing/2014/main" id="{BDBE7ABB-CD9C-9680-9AC8-B1DFE669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2F05251-3DE0-9A0D-630A-684CE13C3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2" name="Freeform 2"/>
          <p:cNvSpPr/>
          <p:nvPr/>
        </p:nvSpPr>
        <p:spPr>
          <a:xfrm>
            <a:off x="2819400" y="1272135"/>
            <a:ext cx="12649200" cy="8556354"/>
          </a:xfrm>
          <a:custGeom>
            <a:avLst/>
            <a:gdLst/>
            <a:ahLst/>
            <a:cxnLst/>
            <a:rect l="l" t="t" r="r" b="b"/>
            <a:pathLst>
              <a:path w="11317288" h="8655585">
                <a:moveTo>
                  <a:pt x="0" y="0"/>
                </a:moveTo>
                <a:lnTo>
                  <a:pt x="11317287" y="0"/>
                </a:lnTo>
                <a:lnTo>
                  <a:pt x="11317287" y="8655586"/>
                </a:lnTo>
                <a:lnTo>
                  <a:pt x="0" y="8655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078" r="-8078" b="-6669"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D8108FE5-EA6C-45D2-D7CD-1C8F5BBB151D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60091B74-B29C-EFD5-DC2B-CC8DC9F6E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5F65C906-D55B-E6AB-7A26-D8408A53F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124C93B4-E3AB-CA6F-B8E9-D030EC3BF623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6C567579-7C58-D35C-23E6-729CDD398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0" y="4212907"/>
            <a:ext cx="18288000" cy="1470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Gagalin"/>
              </a:rPr>
              <a:t>Motor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6978CAB6-8F78-F8CD-6BF5-10F9D2AE490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46C610BF-C43C-A7BB-830F-5E05A475A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9" name="Imagem 8" descr="Desenho de bandeira&#10;&#10;Descrição gerada automaticamente">
              <a:extLst>
                <a:ext uri="{FF2B5EF4-FFF2-40B4-BE49-F238E27FC236}">
                  <a16:creationId xmlns:a16="http://schemas.microsoft.com/office/drawing/2014/main" id="{79C61AB4-7A79-E990-EC76-0E5C28617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r:link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337C96C6-4D1D-7AA8-BD44-6F433BD614E7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B932FD10-BE5A-18B2-9BAE-108A58C81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586716" y="2857499"/>
            <a:ext cx="3731415" cy="6816277"/>
          </a:xfrm>
          <a:custGeom>
            <a:avLst/>
            <a:gdLst/>
            <a:ahLst/>
            <a:cxnLst/>
            <a:rect l="l" t="t" r="r" b="b"/>
            <a:pathLst>
              <a:path w="4139932" h="7359879">
                <a:moveTo>
                  <a:pt x="0" y="0"/>
                </a:moveTo>
                <a:lnTo>
                  <a:pt x="4139932" y="0"/>
                </a:lnTo>
                <a:lnTo>
                  <a:pt x="4139932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14413" y="1701135"/>
            <a:ext cx="585917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Motor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estacionário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de 7hp</a:t>
            </a:r>
          </a:p>
        </p:txBody>
      </p:sp>
      <p:pic>
        <p:nvPicPr>
          <p:cNvPr id="12" name="Vídeo do WhatsApp de 2023-06-30 à(s) 21.46.44">
            <a:hlinkClick r:id="" action="ppaction://media"/>
            <a:extLst>
              <a:ext uri="{FF2B5EF4-FFF2-40B4-BE49-F238E27FC236}">
                <a16:creationId xmlns:a16="http://schemas.microsoft.com/office/drawing/2014/main" id="{96E3E15D-A60E-9C64-4F36-39F04FF149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968996" y="2857498"/>
            <a:ext cx="3731415" cy="68162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1" r="6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0" name="Imagem 9" descr="Desenho de bandeira&#10;&#10;Descrição gerada automaticamente">
            <a:extLst>
              <a:ext uri="{FF2B5EF4-FFF2-40B4-BE49-F238E27FC236}">
                <a16:creationId xmlns:a16="http://schemas.microsoft.com/office/drawing/2014/main" id="{C28D03EB-E5F4-E8A5-EDE0-D86DEE8A1FB6}"/>
              </a:ext>
            </a:extLst>
          </p:cNvPr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5750" y="135750"/>
            <a:ext cx="29718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4">
            <a:extLst>
              <a:ext uri="{FF2B5EF4-FFF2-40B4-BE49-F238E27FC236}">
                <a16:creationId xmlns:a16="http://schemas.microsoft.com/office/drawing/2014/main" id="{A1335A35-64CA-94F7-FF26-B8DA490C2C4D}"/>
              </a:ext>
            </a:extLst>
          </p:cNvPr>
          <p:cNvSpPr/>
          <p:nvPr/>
        </p:nvSpPr>
        <p:spPr>
          <a:xfrm>
            <a:off x="586716" y="4459032"/>
            <a:ext cx="17114568" cy="5634772"/>
          </a:xfrm>
          <a:custGeom>
            <a:avLst/>
            <a:gdLst/>
            <a:ahLst/>
            <a:cxnLst/>
            <a:rect l="l" t="t" r="r" b="b"/>
            <a:pathLst>
              <a:path w="17114568" h="5634772">
                <a:moveTo>
                  <a:pt x="0" y="0"/>
                </a:moveTo>
                <a:lnTo>
                  <a:pt x="17114568" y="0"/>
                </a:lnTo>
                <a:lnTo>
                  <a:pt x="17114568" y="5634772"/>
                </a:lnTo>
                <a:lnTo>
                  <a:pt x="0" y="5634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21D0AF-B807-3502-317B-AA9604A0DB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50" y="193196"/>
            <a:ext cx="5282150" cy="786191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B68C802-5224-1BE3-F183-E65C5DBB831F}"/>
              </a:ext>
            </a:extLst>
          </p:cNvPr>
          <p:cNvSpPr/>
          <p:nvPr/>
        </p:nvSpPr>
        <p:spPr>
          <a:xfrm>
            <a:off x="7407935" y="1295284"/>
            <a:ext cx="8368250" cy="8167585"/>
          </a:xfrm>
          <a:custGeom>
            <a:avLst/>
            <a:gdLst/>
            <a:ahLst/>
            <a:cxnLst/>
            <a:rect l="l" t="t" r="r" b="b"/>
            <a:pathLst>
              <a:path w="9684540" h="9781970">
                <a:moveTo>
                  <a:pt x="0" y="0"/>
                </a:moveTo>
                <a:lnTo>
                  <a:pt x="9684541" y="0"/>
                </a:lnTo>
                <a:lnTo>
                  <a:pt x="9684541" y="9781970"/>
                </a:lnTo>
                <a:lnTo>
                  <a:pt x="0" y="97819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422430EE-6681-EF2E-15B7-C0D76D7DD37A}"/>
              </a:ext>
            </a:extLst>
          </p:cNvPr>
          <p:cNvSpPr txBox="1"/>
          <p:nvPr/>
        </p:nvSpPr>
        <p:spPr>
          <a:xfrm>
            <a:off x="1028700" y="2129022"/>
            <a:ext cx="3867421" cy="157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Gagalin"/>
              </a:rPr>
              <a:t>Equipe </a:t>
            </a:r>
          </a:p>
        </p:txBody>
      </p:sp>
    </p:spTree>
    <p:extLst>
      <p:ext uri="{BB962C8B-B14F-4D97-AF65-F5344CB8AC3E}">
        <p14:creationId xmlns:p14="http://schemas.microsoft.com/office/powerpoint/2010/main" val="2289199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63BA6B07-5C92-1E8C-3A6B-55D9F7B51FBF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3A7889D-B4BB-F60A-5A8E-5871779CB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7" name="Imagem 6" descr="Desenho de bandeira&#10;&#10;Descrição gerada automaticamente">
              <a:extLst>
                <a:ext uri="{FF2B5EF4-FFF2-40B4-BE49-F238E27FC236}">
                  <a16:creationId xmlns:a16="http://schemas.microsoft.com/office/drawing/2014/main" id="{C8839B0A-6462-991C-1DE0-AA4332924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1FD0D2B9-7102-F066-8FA0-0C192494BBE2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8F89B14-FB75-212B-101C-90EE84A7E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0" y="3567431"/>
            <a:ext cx="18288000" cy="1470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Gagalin"/>
              </a:rPr>
              <a:t>Sistema de </a:t>
            </a:r>
            <a:r>
              <a:rPr lang="en-US" sz="9200" dirty="0" err="1">
                <a:solidFill>
                  <a:srgbClr val="000000"/>
                </a:solidFill>
                <a:latin typeface="Gagalin"/>
              </a:rPr>
              <a:t>freio</a:t>
            </a:r>
            <a:endParaRPr lang="en-US" sz="9200" dirty="0">
              <a:solidFill>
                <a:srgbClr val="000000"/>
              </a:solidFill>
              <a:latin typeface="Gagali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A5C2AC7F-3B84-F917-58F0-38DDBDAABB5E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66B7595-D07D-86D6-CE40-88965FE6D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6" name="Imagem 5" descr="Desenho de bandeira&#10;&#10;Descrição gerada automaticamente">
              <a:extLst>
                <a:ext uri="{FF2B5EF4-FFF2-40B4-BE49-F238E27FC236}">
                  <a16:creationId xmlns:a16="http://schemas.microsoft.com/office/drawing/2014/main" id="{D7219EFE-D5FB-8D43-9B91-D331B5EE1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FD6B0D2-3224-CBDD-B732-A653DD2FD5F1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ABF87431-A90B-7490-1E2A-480F0A386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3" name="TextBox 3"/>
          <p:cNvSpPr txBox="1"/>
          <p:nvPr/>
        </p:nvSpPr>
        <p:spPr>
          <a:xfrm>
            <a:off x="15240" y="3653155"/>
            <a:ext cx="17110518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A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ideia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do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freio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seria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usar o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cilindro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mestre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de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freio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traseiro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de moto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(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barato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, simples e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já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vem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com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reservatório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.) </a:t>
            </a: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Mangueira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de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freio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92cm ,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pinça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e disco da CG 125.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Fazer o pedal com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eixo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simples,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uma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mola de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retorno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pra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ajudar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o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cilindro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mestre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e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fazer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um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encaixe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4DD2FC6C-6CE6-FA57-7BDC-B45F6D9D987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04B106F-7F29-9A00-FE6D-FCA5AADD8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9D48B38E-EC4F-776A-81C5-979104D3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F09BCB17-06A7-94C7-8F33-7F96F8CF72F3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D5757394-6BD5-FCA2-A83B-20CA546F4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5240" y="4408106"/>
            <a:ext cx="18288000" cy="1470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000000"/>
                </a:solidFill>
                <a:latin typeface="Gagalin"/>
              </a:rPr>
              <a:t>Elétrica</a:t>
            </a:r>
            <a:r>
              <a:rPr lang="en-US" sz="9200" dirty="0">
                <a:solidFill>
                  <a:srgbClr val="000000"/>
                </a:solidFill>
                <a:latin typeface="Gagalin"/>
              </a:rPr>
              <a:t>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016789F5-51FA-E7B2-BAE6-A8E3067D8B6F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277859B-F309-34F6-350B-65D62FE01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6" name="Imagem 5" descr="Desenho de bandeira&#10;&#10;Descrição gerada automaticamente">
              <a:extLst>
                <a:ext uri="{FF2B5EF4-FFF2-40B4-BE49-F238E27FC236}">
                  <a16:creationId xmlns:a16="http://schemas.microsoft.com/office/drawing/2014/main" id="{9F1D14F7-CB69-864E-D841-97263FB1C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57FB2BBC-6BEE-C05E-B45C-68718ABE2B0F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3D2FB2EC-BAC8-80CC-B829-4B4099E03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3" name="Freeform 3"/>
          <p:cNvSpPr/>
          <p:nvPr/>
        </p:nvSpPr>
        <p:spPr>
          <a:xfrm>
            <a:off x="2601885" y="2552700"/>
            <a:ext cx="13084230" cy="7359879"/>
          </a:xfrm>
          <a:custGeom>
            <a:avLst/>
            <a:gdLst/>
            <a:ahLst/>
            <a:cxnLst/>
            <a:rect l="l" t="t" r="r" b="b"/>
            <a:pathLst>
              <a:path w="13084230" h="7359879">
                <a:moveTo>
                  <a:pt x="0" y="0"/>
                </a:moveTo>
                <a:lnTo>
                  <a:pt x="13084230" y="0"/>
                </a:lnTo>
                <a:lnTo>
                  <a:pt x="13084230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016789F5-51FA-E7B2-BAE6-A8E3067D8B6F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277859B-F309-34F6-350B-65D62FE01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6" name="Imagem 5" descr="Desenho de bandeira&#10;&#10;Descrição gerada automaticamente">
              <a:extLst>
                <a:ext uri="{FF2B5EF4-FFF2-40B4-BE49-F238E27FC236}">
                  <a16:creationId xmlns:a16="http://schemas.microsoft.com/office/drawing/2014/main" id="{9F1D14F7-CB69-864E-D841-97263FB1C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57FB2BBC-6BEE-C05E-B45C-68718ABE2B0F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3D2FB2EC-BAC8-80CC-B829-4B4099E03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pic>
        <p:nvPicPr>
          <p:cNvPr id="9" name="Imagem 8" descr="Carro com capô aberto&#10;&#10;Descrição gerada automaticamente com confiança baixa">
            <a:extLst>
              <a:ext uri="{FF2B5EF4-FFF2-40B4-BE49-F238E27FC236}">
                <a16:creationId xmlns:a16="http://schemas.microsoft.com/office/drawing/2014/main" id="{5BFCB66D-6C28-407C-7B7C-CDF8D15B17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465" y="4152900"/>
            <a:ext cx="11171069" cy="5033963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E8D5B04C-09B4-0685-1CE1-3B5C700B5458}"/>
              </a:ext>
            </a:extLst>
          </p:cNvPr>
          <p:cNvSpPr txBox="1"/>
          <p:nvPr/>
        </p:nvSpPr>
        <p:spPr>
          <a:xfrm>
            <a:off x="0" y="2174462"/>
            <a:ext cx="18288000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Partida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Eletrica</a:t>
            </a:r>
            <a:endParaRPr lang="en-US" sz="3399" dirty="0">
              <a:solidFill>
                <a:srgbClr val="000000"/>
              </a:solidFill>
              <a:latin typeface="Open Sans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3507929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3A536EF7-8870-3CEA-CF12-F22A50149824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B4269AC-F407-3D72-FCF2-130E83826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7D0EDDA5-CFFF-9510-8F8A-D49E38480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68BCC6DD-8413-6A88-DE50-5B8CFA18CE10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3EFEA028-68DC-9F04-342A-FCCA0A882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0" y="4408106"/>
            <a:ext cx="18288000" cy="1470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Gagalin"/>
              </a:rPr>
              <a:t>FUNILARIA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E1C63D57-5F47-E9E7-6BFD-9A79506AAE52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C31A7A9-38C6-8AEB-9C0D-AAE3DCE68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C43FE9F2-04D2-2796-E5F6-DEBD94271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1B70E0D7-44B3-7BC4-E165-2F76D8746CDA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D71C9220-BDF5-C4C4-D0EA-ABBD32DF7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280450" y="4258216"/>
            <a:ext cx="7605581" cy="5704186"/>
          </a:xfrm>
          <a:custGeom>
            <a:avLst/>
            <a:gdLst/>
            <a:ahLst/>
            <a:cxnLst/>
            <a:rect l="l" t="t" r="r" b="b"/>
            <a:pathLst>
              <a:path w="7605581" h="5704186">
                <a:moveTo>
                  <a:pt x="0" y="0"/>
                </a:moveTo>
                <a:lnTo>
                  <a:pt x="7605581" y="0"/>
                </a:lnTo>
                <a:lnTo>
                  <a:pt x="7605581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174462"/>
            <a:ext cx="18288000" cy="1180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A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carenagem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do kart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em</a:t>
            </a:r>
            <a:endParaRPr lang="en-US" sz="3399" dirty="0">
              <a:solidFill>
                <a:srgbClr val="000000"/>
              </a:solidFill>
              <a:latin typeface="Open Sans Extra Bold"/>
            </a:endParaRP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fibra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de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vidro</a:t>
            </a:r>
            <a:endParaRPr lang="en-US" sz="3399" dirty="0">
              <a:solidFill>
                <a:srgbClr val="000000"/>
              </a:solidFill>
              <a:latin typeface="Open Sans Extra Bold"/>
            </a:endParaRPr>
          </a:p>
        </p:txBody>
      </p:sp>
      <p:pic>
        <p:nvPicPr>
          <p:cNvPr id="12" name="Imagem 11" descr="Uma imagem contendo no interior, mesa, azul, comida">
            <a:extLst>
              <a:ext uri="{FF2B5EF4-FFF2-40B4-BE49-F238E27FC236}">
                <a16:creationId xmlns:a16="http://schemas.microsoft.com/office/drawing/2014/main" id="{D7226CCA-4EF1-2606-4D20-69016B2592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4258216"/>
            <a:ext cx="5619750" cy="569388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E1C63D57-5F47-E9E7-6BFD-9A79506AAE52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C31A7A9-38C6-8AEB-9C0D-AAE3DCE68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C43FE9F2-04D2-2796-E5F6-DEBD94271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1B70E0D7-44B3-7BC4-E165-2F76D8746CDA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D71C9220-BDF5-C4C4-D0EA-ABBD32DF7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DF3C3742-0CE6-45D2-1E4F-80700B0E6E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166" y="1518037"/>
            <a:ext cx="14631668" cy="82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24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38642534-A746-BE60-96A2-9D1099CB98DA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2A8197B-2465-E927-FFDF-F8183448A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B3195CF1-3DC6-15CF-B269-5AB7212B4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A56B553B-BA7E-BC4E-EA07-EDE021518D2A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3F95B97C-5CF8-5E35-CAF9-7AEB87795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0" y="4158107"/>
            <a:ext cx="18288000" cy="3125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Gagalin"/>
              </a:rPr>
              <a:t>Pintura</a:t>
            </a:r>
          </a:p>
          <a:p>
            <a:pPr algn="ctr">
              <a:lnSpc>
                <a:spcPts val="12880"/>
              </a:lnSpc>
            </a:pPr>
            <a:endParaRPr lang="en-US" sz="9200" dirty="0">
              <a:solidFill>
                <a:srgbClr val="000000"/>
              </a:solidFill>
              <a:latin typeface="Gagali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38642534-A746-BE60-96A2-9D1099CB98DA}"/>
              </a:ext>
            </a:extLst>
          </p:cNvPr>
          <p:cNvGrpSpPr/>
          <p:nvPr/>
        </p:nvGrpSpPr>
        <p:grpSpPr>
          <a:xfrm>
            <a:off x="-1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2A8197B-2465-E927-FFDF-F8183448A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B3195CF1-3DC6-15CF-B269-5AB7212B4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A56B553B-BA7E-BC4E-EA07-EDE021518D2A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3F95B97C-5CF8-5E35-CAF9-7AEB87795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0" y="1480909"/>
            <a:ext cx="18288000" cy="3125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6600" dirty="0" err="1">
                <a:solidFill>
                  <a:srgbClr val="000000"/>
                </a:solidFill>
                <a:latin typeface="Gagalin"/>
              </a:rPr>
              <a:t>Tecnicas</a:t>
            </a:r>
            <a:endParaRPr lang="en-US" sz="6600" dirty="0">
              <a:solidFill>
                <a:srgbClr val="000000"/>
              </a:solidFill>
              <a:latin typeface="Gagalin"/>
            </a:endParaRPr>
          </a:p>
          <a:p>
            <a:pPr algn="ctr">
              <a:lnSpc>
                <a:spcPts val="12880"/>
              </a:lnSpc>
            </a:pPr>
            <a:endParaRPr lang="en-US" sz="9200" dirty="0">
              <a:solidFill>
                <a:srgbClr val="000000"/>
              </a:solidFill>
              <a:latin typeface="Gagalin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A2FA046B-FF96-906C-4D95-867AF2929E1A}"/>
              </a:ext>
            </a:extLst>
          </p:cNvPr>
          <p:cNvSpPr txBox="1"/>
          <p:nvPr/>
        </p:nvSpPr>
        <p:spPr>
          <a:xfrm>
            <a:off x="4970020" y="4211502"/>
            <a:ext cx="8347959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4400" dirty="0" err="1">
                <a:solidFill>
                  <a:srgbClr val="000000"/>
                </a:solidFill>
                <a:latin typeface="Arimo Bold"/>
              </a:rPr>
              <a:t>Camaleão</a:t>
            </a:r>
            <a:endParaRPr lang="en-US" sz="4400" dirty="0">
              <a:solidFill>
                <a:srgbClr val="000000"/>
              </a:solidFill>
              <a:latin typeface="Arimo Bold"/>
            </a:endParaRPr>
          </a:p>
          <a:p>
            <a:pPr algn="ctr">
              <a:lnSpc>
                <a:spcPts val="4759"/>
              </a:lnSpc>
            </a:pPr>
            <a:endParaRPr lang="en-US" sz="4400" dirty="0">
              <a:solidFill>
                <a:srgbClr val="000000"/>
              </a:solidFill>
              <a:latin typeface="Arimo Bold"/>
            </a:endParaRPr>
          </a:p>
          <a:p>
            <a:pPr algn="ctr">
              <a:lnSpc>
                <a:spcPts val="4759"/>
              </a:lnSpc>
            </a:pPr>
            <a:r>
              <a:rPr lang="en-US" sz="4400" dirty="0">
                <a:solidFill>
                  <a:srgbClr val="000000"/>
                </a:solidFill>
                <a:latin typeface="Arimo Bold"/>
              </a:rPr>
              <a:t>Cartoon</a:t>
            </a:r>
          </a:p>
          <a:p>
            <a:pPr algn="ctr">
              <a:lnSpc>
                <a:spcPts val="4759"/>
              </a:lnSpc>
            </a:pPr>
            <a:endParaRPr lang="en-US" sz="4400" dirty="0">
              <a:solidFill>
                <a:srgbClr val="000000"/>
              </a:solidFill>
              <a:latin typeface="Arimo Bold"/>
            </a:endParaRPr>
          </a:p>
          <a:p>
            <a:pPr algn="ctr">
              <a:lnSpc>
                <a:spcPts val="4759"/>
              </a:lnSpc>
            </a:pPr>
            <a:r>
              <a:rPr lang="en-US" sz="4400" dirty="0" err="1">
                <a:solidFill>
                  <a:srgbClr val="000000"/>
                </a:solidFill>
                <a:latin typeface="Arimo Bold"/>
              </a:rPr>
              <a:t>Grafite</a:t>
            </a:r>
            <a:endParaRPr lang="en-US" sz="4400" dirty="0">
              <a:solidFill>
                <a:srgbClr val="000000"/>
              </a:solidFill>
              <a:latin typeface="Arimo Bold"/>
            </a:endParaRPr>
          </a:p>
        </p:txBody>
      </p:sp>
    </p:spTree>
    <p:extLst>
      <p:ext uri="{BB962C8B-B14F-4D97-AF65-F5344CB8AC3E}">
        <p14:creationId xmlns:p14="http://schemas.microsoft.com/office/powerpoint/2010/main" val="654678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455D10C4-7795-FDAC-E523-2D0E63A6AD46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10" name="Imagem 9" descr="Desenho de bandeira&#10;&#10;Descrição gerada automaticamente">
              <a:extLst>
                <a:ext uri="{FF2B5EF4-FFF2-40B4-BE49-F238E27FC236}">
                  <a16:creationId xmlns:a16="http://schemas.microsoft.com/office/drawing/2014/main" id="{C28D03EB-E5F4-E8A5-EDE0-D86DEE8A1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A1335A35-64CA-94F7-FF26-B8DA490C2C4D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F221D0AF-B807-3502-317B-AA9604A0D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4" name="TextBox 5">
            <a:extLst>
              <a:ext uri="{FF2B5EF4-FFF2-40B4-BE49-F238E27FC236}">
                <a16:creationId xmlns:a16="http://schemas.microsoft.com/office/drawing/2014/main" id="{157C26E8-FBDA-D53B-5EA0-EB6628AFFE44}"/>
              </a:ext>
            </a:extLst>
          </p:cNvPr>
          <p:cNvSpPr txBox="1"/>
          <p:nvPr/>
        </p:nvSpPr>
        <p:spPr>
          <a:xfrm>
            <a:off x="8308237" y="1610111"/>
            <a:ext cx="1671525" cy="560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Alunos</a:t>
            </a:r>
            <a:endParaRPr lang="en-US" sz="3399" dirty="0">
              <a:solidFill>
                <a:srgbClr val="000000"/>
              </a:solidFill>
              <a:latin typeface="Arimo Bold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0A3A6841-FECF-8C3E-DE14-1ADFEAF12A16}"/>
              </a:ext>
            </a:extLst>
          </p:cNvPr>
          <p:cNvSpPr txBox="1"/>
          <p:nvPr/>
        </p:nvSpPr>
        <p:spPr>
          <a:xfrm>
            <a:off x="6333325" y="3318803"/>
            <a:ext cx="5621348" cy="3663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7"/>
              </a:lnSpc>
            </a:pPr>
            <a:r>
              <a:rPr lang="en-US" sz="2590" dirty="0">
                <a:solidFill>
                  <a:srgbClr val="000000"/>
                </a:solidFill>
                <a:latin typeface="Open Sans Extra Bold"/>
              </a:rPr>
              <a:t>Adenilson Fernandes Ferreira</a:t>
            </a:r>
          </a:p>
          <a:p>
            <a:pPr algn="ctr">
              <a:lnSpc>
                <a:spcPts val="3627"/>
              </a:lnSpc>
            </a:pPr>
            <a:r>
              <a:rPr lang="en-US" sz="2590" dirty="0">
                <a:solidFill>
                  <a:srgbClr val="000000"/>
                </a:solidFill>
                <a:latin typeface="Open Sans Extra Bold"/>
              </a:rPr>
              <a:t>         André Domingos Cavalcante</a:t>
            </a:r>
          </a:p>
          <a:p>
            <a:pPr algn="ctr">
              <a:lnSpc>
                <a:spcPts val="3627"/>
              </a:lnSpc>
            </a:pPr>
            <a:r>
              <a:rPr lang="en-US" sz="2590" dirty="0" err="1">
                <a:solidFill>
                  <a:srgbClr val="000000"/>
                </a:solidFill>
                <a:latin typeface="Open Sans Extra Bold"/>
              </a:rPr>
              <a:t>Cibele</a:t>
            </a:r>
            <a:r>
              <a:rPr lang="en-US" sz="2590" dirty="0">
                <a:solidFill>
                  <a:srgbClr val="000000"/>
                </a:solidFill>
                <a:latin typeface="Open Sans Extra Bold"/>
              </a:rPr>
              <a:t> Aparecida da Silva</a:t>
            </a:r>
          </a:p>
          <a:p>
            <a:pPr algn="ctr">
              <a:lnSpc>
                <a:spcPts val="3627"/>
              </a:lnSpc>
            </a:pPr>
            <a:r>
              <a:rPr lang="en-US" sz="2590" dirty="0">
                <a:solidFill>
                  <a:srgbClr val="000000"/>
                </a:solidFill>
                <a:latin typeface="Open Sans Extra Bold"/>
              </a:rPr>
              <a:t>         Denis José da Rosa</a:t>
            </a:r>
          </a:p>
          <a:p>
            <a:pPr algn="ctr">
              <a:lnSpc>
                <a:spcPts val="3627"/>
              </a:lnSpc>
            </a:pPr>
            <a:r>
              <a:rPr lang="en-US" sz="2590" dirty="0">
                <a:solidFill>
                  <a:srgbClr val="000000"/>
                </a:solidFill>
                <a:latin typeface="Open Sans Extra Bold"/>
              </a:rPr>
              <a:t>Diego Marques da Silva</a:t>
            </a:r>
          </a:p>
          <a:p>
            <a:pPr algn="ctr">
              <a:lnSpc>
                <a:spcPts val="3627"/>
              </a:lnSpc>
            </a:pPr>
            <a:r>
              <a:rPr lang="en-US" sz="2590" dirty="0">
                <a:solidFill>
                  <a:srgbClr val="000000"/>
                </a:solidFill>
                <a:latin typeface="Open Sans Extra Bold"/>
              </a:rPr>
              <a:t>Gabriel Sales da Silva Bento</a:t>
            </a:r>
          </a:p>
          <a:p>
            <a:pPr algn="ctr">
              <a:lnSpc>
                <a:spcPts val="3627"/>
              </a:lnSpc>
            </a:pPr>
            <a:r>
              <a:rPr lang="en-US" sz="2590" dirty="0" err="1">
                <a:solidFill>
                  <a:srgbClr val="000000"/>
                </a:solidFill>
                <a:latin typeface="Open Sans Extra Bold"/>
              </a:rPr>
              <a:t>Nilson</a:t>
            </a:r>
            <a:r>
              <a:rPr lang="en-US" sz="259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2590" dirty="0" err="1">
                <a:solidFill>
                  <a:srgbClr val="000000"/>
                </a:solidFill>
                <a:latin typeface="Open Sans Extra Bold"/>
              </a:rPr>
              <a:t>Prezoto</a:t>
            </a:r>
            <a:endParaRPr lang="en-US" sz="2590" dirty="0">
              <a:solidFill>
                <a:srgbClr val="000000"/>
              </a:solidFill>
              <a:latin typeface="Open Sans Extra Bold"/>
            </a:endParaRPr>
          </a:p>
          <a:p>
            <a:pPr algn="ctr">
              <a:lnSpc>
                <a:spcPts val="3627"/>
              </a:lnSpc>
            </a:pPr>
            <a:r>
              <a:rPr lang="en-US" sz="2590" dirty="0">
                <a:solidFill>
                  <a:srgbClr val="000000"/>
                </a:solidFill>
                <a:latin typeface="Open Sans Extra Bold"/>
              </a:rPr>
              <a:t>         Rian Michel Silva de Siqueira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C1595F2D-D37A-C96A-B43C-A00738B86932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6A22AA23-0969-EBD4-F4E7-53A379585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B329B36E-9964-3AD4-37F8-30D917F29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E9CB9E9B-7F2C-ABA1-A75D-52CCD2341E3A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E4BC45C5-DD85-378D-5401-76CC1BAA4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549825" y="1386448"/>
            <a:ext cx="4420195" cy="4114800"/>
          </a:xfrm>
          <a:custGeom>
            <a:avLst/>
            <a:gdLst/>
            <a:ahLst/>
            <a:cxnLst/>
            <a:rect l="l" t="t" r="r" b="b"/>
            <a:pathLst>
              <a:path w="4420195" h="4114800">
                <a:moveTo>
                  <a:pt x="0" y="0"/>
                </a:moveTo>
                <a:lnTo>
                  <a:pt x="4420195" y="0"/>
                </a:lnTo>
                <a:lnTo>
                  <a:pt x="44201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70020" y="3009853"/>
            <a:ext cx="8347959" cy="426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 Bold"/>
              </a:rPr>
              <a:t>Chassi: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 Bold"/>
              </a:rPr>
              <a:t>Vai ser pintado de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preto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Cadillac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 Bold"/>
              </a:rPr>
              <a:t>com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fosqueante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.</a:t>
            </a: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Processo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: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 Bold"/>
              </a:rPr>
              <a:t>wash primer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 Bold"/>
              </a:rPr>
              <a:t>primer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epox</a:t>
            </a:r>
            <a:endParaRPr lang="en-US" sz="3399" dirty="0">
              <a:solidFill>
                <a:srgbClr val="000000"/>
              </a:solidFill>
              <a:latin typeface="Arimo Bold"/>
            </a:endParaRP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seguida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de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tinta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Pu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mais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fosqueante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.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B836441B-3F55-7479-390F-EA508F09623D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BD391DEA-50E1-9037-4B81-EA7D6C9D9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10" name="Imagem 9" descr="Desenho de bandeira&#10;&#10;Descrição gerada automaticamente">
              <a:extLst>
                <a:ext uri="{FF2B5EF4-FFF2-40B4-BE49-F238E27FC236}">
                  <a16:creationId xmlns:a16="http://schemas.microsoft.com/office/drawing/2014/main" id="{52BD41F4-5A3B-A7DF-2F2B-9EF30A58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8D1AF054-AECD-0BA4-46AC-B2C8DBC70FA3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7485B9F9-FCD4-4548-BCE5-38E77B48D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grpSp>
        <p:nvGrpSpPr>
          <p:cNvPr id="3" name="Group 3"/>
          <p:cNvGrpSpPr/>
          <p:nvPr/>
        </p:nvGrpSpPr>
        <p:grpSpPr>
          <a:xfrm>
            <a:off x="280450" y="3612003"/>
            <a:ext cx="6519901" cy="6519901"/>
            <a:chOff x="0" y="0"/>
            <a:chExt cx="8693201" cy="86932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693150" cy="8693150"/>
            </a:xfrm>
            <a:custGeom>
              <a:avLst/>
              <a:gdLst/>
              <a:ahLst/>
              <a:cxnLst/>
              <a:rect l="l" t="t" r="r" b="b"/>
              <a:pathLst>
                <a:path w="8693150" h="8693150">
                  <a:moveTo>
                    <a:pt x="0" y="0"/>
                  </a:moveTo>
                  <a:lnTo>
                    <a:pt x="8693150" y="0"/>
                  </a:lnTo>
                  <a:lnTo>
                    <a:pt x="8693150" y="8693150"/>
                  </a:lnTo>
                  <a:lnTo>
                    <a:pt x="0" y="8693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7137059" y="2331911"/>
            <a:ext cx="10645426" cy="486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4800" b="1" dirty="0" err="1">
                <a:solidFill>
                  <a:srgbClr val="000000"/>
                </a:solidFill>
                <a:latin typeface="Arimo Bold"/>
              </a:rPr>
              <a:t>Processo</a:t>
            </a:r>
            <a:r>
              <a:rPr lang="en-US" sz="4800" b="1" dirty="0">
                <a:solidFill>
                  <a:srgbClr val="000000"/>
                </a:solidFill>
                <a:latin typeface="Arimo Bold"/>
              </a:rPr>
              <a:t> pintura </a:t>
            </a:r>
            <a:r>
              <a:rPr lang="en-US" sz="4800" b="1" dirty="0" err="1">
                <a:solidFill>
                  <a:srgbClr val="000000"/>
                </a:solidFill>
                <a:latin typeface="Arimo Bold"/>
              </a:rPr>
              <a:t>camaleão</a:t>
            </a:r>
            <a:r>
              <a:rPr lang="en-US" sz="4800" b="1" dirty="0">
                <a:solidFill>
                  <a:srgbClr val="000000"/>
                </a:solidFill>
                <a:latin typeface="Arimo Bold"/>
              </a:rPr>
              <a:t>:</a:t>
            </a:r>
          </a:p>
          <a:p>
            <a:pPr algn="ctr">
              <a:lnSpc>
                <a:spcPts val="4759"/>
              </a:lnSpc>
            </a:pPr>
            <a:endParaRPr lang="en-US" sz="4800" b="1" dirty="0">
              <a:solidFill>
                <a:srgbClr val="000000"/>
              </a:solidFill>
              <a:latin typeface="Arimo Bold"/>
            </a:endParaRP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Aplicação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do primer PU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 Bold"/>
              </a:rPr>
              <a:t>Base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preta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PU </a:t>
            </a: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Efeito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camaleão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(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proporção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</a:t>
            </a: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efeito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camaleão,mais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50%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diluente</a:t>
            </a:r>
            <a:endParaRPr lang="en-US" sz="3399" dirty="0">
              <a:solidFill>
                <a:srgbClr val="000000"/>
              </a:solidFill>
              <a:latin typeface="Arimo Bold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 Bold"/>
              </a:rPr>
              <a:t>thinner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pu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)</a:t>
            </a: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verniz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pu</a:t>
            </a:r>
            <a:endParaRPr lang="en-US" sz="3399" dirty="0">
              <a:solidFill>
                <a:srgbClr val="000000"/>
              </a:solidFill>
              <a:latin typeface="Arimo 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9BF8A46A-59F5-0AB6-5E93-D6361300C36F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01ACA58-58D1-CFEB-39BE-779AA0FC8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F5011578-51C5-8B67-4DE6-79981CB80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3E2E71C6-5D04-2BF7-19B0-A8718C84382D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8CC72C27-432B-D8DB-3336-2B602EC93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5240" y="4408106"/>
            <a:ext cx="18288000" cy="1470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000000"/>
                </a:solidFill>
                <a:latin typeface="Gagalin"/>
              </a:rPr>
              <a:t>Tapeçaria</a:t>
            </a:r>
            <a:r>
              <a:rPr lang="en-US" sz="9200" dirty="0">
                <a:solidFill>
                  <a:srgbClr val="000000"/>
                </a:solidFill>
                <a:latin typeface="Gagalin"/>
              </a:rPr>
              <a:t>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AD4BF7BA-8145-E41B-5CAE-3C7B1980145B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9F2AC16-83A7-D443-EA38-90C4873DD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10" name="Imagem 9" descr="Desenho de bandeira&#10;&#10;Descrição gerada automaticamente">
              <a:extLst>
                <a:ext uri="{FF2B5EF4-FFF2-40B4-BE49-F238E27FC236}">
                  <a16:creationId xmlns:a16="http://schemas.microsoft.com/office/drawing/2014/main" id="{4D50EE54-66F1-2918-FD88-998F4CDB7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8F664214-E82C-FABA-D3E7-0CD6192FE417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5834DAE9-7122-9C4A-F7D3-0902E5C73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grpSp>
        <p:nvGrpSpPr>
          <p:cNvPr id="3" name="Group 3"/>
          <p:cNvGrpSpPr/>
          <p:nvPr/>
        </p:nvGrpSpPr>
        <p:grpSpPr>
          <a:xfrm>
            <a:off x="280450" y="1843794"/>
            <a:ext cx="6200396" cy="4141671"/>
            <a:chOff x="0" y="0"/>
            <a:chExt cx="12258305" cy="81881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58294" cy="8188198"/>
            </a:xfrm>
            <a:custGeom>
              <a:avLst/>
              <a:gdLst/>
              <a:ahLst/>
              <a:cxnLst/>
              <a:rect l="l" t="t" r="r" b="b"/>
              <a:pathLst>
                <a:path w="12258294" h="8188198">
                  <a:moveTo>
                    <a:pt x="0" y="0"/>
                  </a:moveTo>
                  <a:lnTo>
                    <a:pt x="12258294" y="0"/>
                  </a:lnTo>
                  <a:lnTo>
                    <a:pt x="12258294" y="8188198"/>
                  </a:lnTo>
                  <a:lnTo>
                    <a:pt x="0" y="8188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7471307" y="4652327"/>
            <a:ext cx="334538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Open Sans Bold"/>
              </a:rPr>
              <a:t>Matelass</a:t>
            </a:r>
            <a:endParaRPr lang="en-US" sz="5199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0" y="6144145"/>
            <a:ext cx="18288000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Originária da língua francesa, a palavra matelassê significa acolchoado. Trata-se de um acabamento específico dado a tecidos como o couro. A costura é feita em pesponto, confeccionada com tecido duplo e enchimento. O pesponto é feito em losangos, unindo o tecido, o enchimento e o forro, geralmente.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E67C1A7-7E8D-DFD6-6D95-E01E225DEA66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5CFA639-D941-C7E1-5D15-6BFD61F63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14" name="Imagem 13" descr="Desenho de bandeira&#10;&#10;Descrição gerada automaticamente">
              <a:extLst>
                <a:ext uri="{FF2B5EF4-FFF2-40B4-BE49-F238E27FC236}">
                  <a16:creationId xmlns:a16="http://schemas.microsoft.com/office/drawing/2014/main" id="{0E0C5AA8-0BC0-C461-B033-F1E7B107E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730E9197-FFA3-A3F1-94AC-00DC16614207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5D416369-184F-0BD2-3153-624048E78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0" y="3985585"/>
            <a:ext cx="18288000" cy="3199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000000"/>
                </a:solidFill>
                <a:latin typeface="Open Sans Light Bold"/>
              </a:rPr>
              <a:t>Obrigado</a:t>
            </a:r>
            <a:r>
              <a:rPr lang="en-US" sz="9200" dirty="0">
                <a:solidFill>
                  <a:srgbClr val="000000"/>
                </a:solidFill>
                <a:latin typeface="Open Sans Light Bold"/>
              </a:rPr>
              <a:t>!</a:t>
            </a:r>
          </a:p>
          <a:p>
            <a:pPr algn="ctr">
              <a:lnSpc>
                <a:spcPts val="12880"/>
              </a:lnSpc>
            </a:pPr>
            <a:endParaRPr lang="en-US" sz="9200" dirty="0">
              <a:solidFill>
                <a:srgbClr val="000000"/>
              </a:solidFill>
              <a:latin typeface="Open Sans Light 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831F453-8D02-9235-3E06-55E996961606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CD39BC85-496A-70BE-CC4E-FF5F2357E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15" name="Imagem 14" descr="Desenho de bandeira&#10;&#10;Descrição gerada automaticamente">
              <a:extLst>
                <a:ext uri="{FF2B5EF4-FFF2-40B4-BE49-F238E27FC236}">
                  <a16:creationId xmlns:a16="http://schemas.microsoft.com/office/drawing/2014/main" id="{440BC211-CF8B-E4D5-8052-980E70A49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42D2FE5F-20EB-5C91-1058-528531EE2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grpSp>
        <p:nvGrpSpPr>
          <p:cNvPr id="3" name="Group 3"/>
          <p:cNvGrpSpPr/>
          <p:nvPr/>
        </p:nvGrpSpPr>
        <p:grpSpPr>
          <a:xfrm>
            <a:off x="557219" y="1200562"/>
            <a:ext cx="5792836" cy="3258470"/>
            <a:chOff x="0" y="0"/>
            <a:chExt cx="7723781" cy="43446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723759" cy="4344670"/>
            </a:xfrm>
            <a:custGeom>
              <a:avLst/>
              <a:gdLst/>
              <a:ahLst/>
              <a:cxnLst/>
              <a:rect l="l" t="t" r="r" b="b"/>
              <a:pathLst>
                <a:path w="7723759" h="4344670">
                  <a:moveTo>
                    <a:pt x="0" y="0"/>
                  </a:moveTo>
                  <a:lnTo>
                    <a:pt x="7723759" y="0"/>
                  </a:lnTo>
                  <a:lnTo>
                    <a:pt x="7723759" y="4344670"/>
                  </a:lnTo>
                  <a:lnTo>
                    <a:pt x="0" y="4344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219695" y="5907761"/>
            <a:ext cx="6614555" cy="3718877"/>
            <a:chOff x="0" y="0"/>
            <a:chExt cx="8819407" cy="49585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19388" cy="4958461"/>
            </a:xfrm>
            <a:custGeom>
              <a:avLst/>
              <a:gdLst/>
              <a:ahLst/>
              <a:cxnLst/>
              <a:rect l="l" t="t" r="r" b="b"/>
              <a:pathLst>
                <a:path w="8819388" h="4958461">
                  <a:moveTo>
                    <a:pt x="0" y="0"/>
                  </a:moveTo>
                  <a:lnTo>
                    <a:pt x="8819388" y="0"/>
                  </a:lnTo>
                  <a:lnTo>
                    <a:pt x="8819388" y="4958461"/>
                  </a:lnTo>
                  <a:lnTo>
                    <a:pt x="0" y="495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24" b="-25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4557468" y="5372100"/>
            <a:ext cx="3346123" cy="4461498"/>
            <a:chOff x="0" y="0"/>
            <a:chExt cx="4461497" cy="59486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61510" cy="5948680"/>
            </a:xfrm>
            <a:custGeom>
              <a:avLst/>
              <a:gdLst/>
              <a:ahLst/>
              <a:cxnLst/>
              <a:rect l="l" t="t" r="r" b="b"/>
              <a:pathLst>
                <a:path w="4461510" h="5948680">
                  <a:moveTo>
                    <a:pt x="0" y="0"/>
                  </a:moveTo>
                  <a:lnTo>
                    <a:pt x="4461510" y="0"/>
                  </a:lnTo>
                  <a:lnTo>
                    <a:pt x="4461510" y="5948680"/>
                  </a:lnTo>
                  <a:lnTo>
                    <a:pt x="0" y="5948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1049000" y="1184782"/>
            <a:ext cx="6221550" cy="3501518"/>
            <a:chOff x="0" y="0"/>
            <a:chExt cx="9311400" cy="523511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311386" cy="5235067"/>
            </a:xfrm>
            <a:custGeom>
              <a:avLst/>
              <a:gdLst/>
              <a:ahLst/>
              <a:cxnLst/>
              <a:rect l="l" t="t" r="r" b="b"/>
              <a:pathLst>
                <a:path w="9311386" h="5235067">
                  <a:moveTo>
                    <a:pt x="0" y="0"/>
                  </a:moveTo>
                  <a:lnTo>
                    <a:pt x="9311386" y="0"/>
                  </a:lnTo>
                  <a:lnTo>
                    <a:pt x="9311386" y="5235067"/>
                  </a:lnTo>
                  <a:lnTo>
                    <a:pt x="0" y="5235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24" b="-25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4371866" y="4826352"/>
            <a:ext cx="9544267" cy="98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 dirty="0" err="1">
                <a:solidFill>
                  <a:srgbClr val="000000"/>
                </a:solidFill>
                <a:latin typeface="Gagalin"/>
              </a:rPr>
              <a:t>Foram</a:t>
            </a:r>
            <a:r>
              <a:rPr lang="en-US" sz="5198" dirty="0">
                <a:solidFill>
                  <a:srgbClr val="000000"/>
                </a:solidFill>
                <a:latin typeface="Gagalin"/>
              </a:rPr>
              <a:t> </a:t>
            </a:r>
            <a:r>
              <a:rPr lang="en-US" sz="5198" dirty="0" err="1">
                <a:solidFill>
                  <a:srgbClr val="000000"/>
                </a:solidFill>
                <a:latin typeface="Gagalin"/>
              </a:rPr>
              <a:t>feitas</a:t>
            </a:r>
            <a:r>
              <a:rPr lang="en-US" sz="5198" dirty="0">
                <a:solidFill>
                  <a:srgbClr val="000000"/>
                </a:solidFill>
                <a:latin typeface="Gagalin"/>
              </a:rPr>
              <a:t> </a:t>
            </a:r>
            <a:r>
              <a:rPr lang="en-US" sz="5198" dirty="0" err="1">
                <a:solidFill>
                  <a:srgbClr val="000000"/>
                </a:solidFill>
                <a:latin typeface="Gagalin"/>
              </a:rPr>
              <a:t>reuniões</a:t>
            </a:r>
            <a:r>
              <a:rPr lang="en-US" sz="5198" dirty="0">
                <a:solidFill>
                  <a:srgbClr val="000000"/>
                </a:solidFill>
                <a:latin typeface="Gagalin"/>
              </a:rPr>
              <a:t> </a:t>
            </a:r>
            <a:r>
              <a:rPr lang="en-US" sz="5198" dirty="0" err="1">
                <a:solidFill>
                  <a:srgbClr val="000000"/>
                </a:solidFill>
                <a:latin typeface="Gagalin"/>
              </a:rPr>
              <a:t>semanais</a:t>
            </a:r>
            <a:endParaRPr lang="en-US" sz="5198" dirty="0">
              <a:solidFill>
                <a:srgbClr val="000000"/>
              </a:solidFill>
              <a:latin typeface="Gagal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F958B136-D550-97C0-4A8C-F74197F65857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6806AC66-4E15-84BD-B333-8AD0B1CD4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5B84284D-DC2C-6C31-1A97-2A9F0BEB0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B2E20A54-8811-2D1D-0A89-5A7397CF140E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45857FFA-39A6-6607-0F3E-B792BCCC8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5076749" y="4141097"/>
            <a:ext cx="8134502" cy="2004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Gagalin"/>
              </a:rPr>
              <a:t>ADMINISTRAÇÃO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7983505E-A270-D133-A103-476D3707403D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4090D365-AD79-1856-1ED8-E1B8C4D21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9" name="Imagem 8" descr="Desenho de bandeira&#10;&#10;Descrição gerada automaticamente">
              <a:extLst>
                <a:ext uri="{FF2B5EF4-FFF2-40B4-BE49-F238E27FC236}">
                  <a16:creationId xmlns:a16="http://schemas.microsoft.com/office/drawing/2014/main" id="{641CA586-EA6A-5A75-41B6-549BAF4C4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7DADD59A-70C4-98DA-1D9F-6ED3AB3A89A1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B64F720B-F5DB-81C9-D894-79F6AEC16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36871" y="3310255"/>
            <a:ext cx="18288000" cy="302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 Bold"/>
              </a:rPr>
              <a:t>Para a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construção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do kart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foi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disponibilizado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: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 Bold"/>
              </a:rPr>
              <a:t>-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Dois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mil reais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 Bold"/>
              </a:rPr>
              <a:t>- Motor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 Bold"/>
              </a:rPr>
              <a:t>            - Jogo de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rodas</a:t>
            </a:r>
            <a:endParaRPr lang="en-US" sz="3399" dirty="0">
              <a:solidFill>
                <a:srgbClr val="000000"/>
              </a:solidFill>
              <a:latin typeface="Arimo Bold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 Bold"/>
              </a:rPr>
              <a:t>- Barras de 3 e 2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polegadas</a:t>
            </a:r>
            <a:endParaRPr lang="en-US" sz="3399" dirty="0">
              <a:solidFill>
                <a:srgbClr val="000000"/>
              </a:solidFill>
              <a:latin typeface="Arimo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7983505E-A270-D133-A103-476D3707403D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4090D365-AD79-1856-1ED8-E1B8C4D21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9" name="Imagem 8" descr="Desenho de bandeira&#10;&#10;Descrição gerada automaticamente">
              <a:extLst>
                <a:ext uri="{FF2B5EF4-FFF2-40B4-BE49-F238E27FC236}">
                  <a16:creationId xmlns:a16="http://schemas.microsoft.com/office/drawing/2014/main" id="{641CA586-EA6A-5A75-41B6-549BAF4C4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7DADD59A-70C4-98DA-1D9F-6ED3AB3A89A1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B64F720B-F5DB-81C9-D894-79F6AEC16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728307B4-94EA-7501-A083-78BADCECA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621" y="1364763"/>
            <a:ext cx="16222758" cy="86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60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F958B136-D550-97C0-4A8C-F74197F65857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6806AC66-4E15-84BD-B333-8AD0B1CD4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5B84284D-DC2C-6C31-1A97-2A9F0BEB0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B2E20A54-8811-2D1D-0A89-5A7397CF140E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45857FFA-39A6-6607-0F3E-B792BCCC8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2027A90F-3CE0-2DBA-6412-F51B2BED5A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841" y="1262100"/>
            <a:ext cx="16512318" cy="877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69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C2481651-7878-4CF2-6EA0-C3B07C0FA5E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4B47866-DD1B-601A-634E-3B627C9FE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76798D41-E60A-CFCE-8A44-4A3433899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1DB5E8EF-E7EE-EDB2-5731-BFFA675A9479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C30FBBC6-FB94-1067-E287-A5A579A01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5988201" y="4135021"/>
            <a:ext cx="6311597" cy="2016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Gagalin"/>
              </a:rPr>
              <a:t>ORÇAMENTO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F958B136-D550-97C0-4A8C-F74197F65857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6806AC66-4E15-84BD-B333-8AD0B1CD4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5B84284D-DC2C-6C31-1A97-2A9F0BEB0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B2E20A54-8811-2D1D-0A89-5A7397CF140E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45857FFA-39A6-6607-0F3E-B792BCCC8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A1E736F8-6DA1-C324-C8E8-3769478E60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958" y="1403200"/>
            <a:ext cx="16482084" cy="87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320</Words>
  <Application>Microsoft Office PowerPoint</Application>
  <PresentationFormat>Personalizar</PresentationFormat>
  <Paragraphs>68</Paragraphs>
  <Slides>35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3" baseType="lpstr">
      <vt:lpstr>Arial</vt:lpstr>
      <vt:lpstr>Gagalin</vt:lpstr>
      <vt:lpstr>Calibri</vt:lpstr>
      <vt:lpstr>Arimo Bold</vt:lpstr>
      <vt:lpstr>Open Sans Bold</vt:lpstr>
      <vt:lpstr>Open Sans Extra Bold</vt:lpstr>
      <vt:lpstr>Open Sans Light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DOC-20230622-WA0037.</dc:title>
  <dc:creator>Adenilson FF</dc:creator>
  <cp:lastModifiedBy>Adenilson FF</cp:lastModifiedBy>
  <cp:revision>2</cp:revision>
  <dcterms:created xsi:type="dcterms:W3CDTF">2006-08-16T00:00:00Z</dcterms:created>
  <dcterms:modified xsi:type="dcterms:W3CDTF">2023-07-01T02:28:18Z</dcterms:modified>
  <dc:identifier>DAFmqCO3TQo</dc:identifier>
</cp:coreProperties>
</file>